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  <p:sldMasterId id="2147483681" r:id="rId2"/>
  </p:sldMasterIdLst>
  <p:sldIdLst>
    <p:sldId id="262" r:id="rId3"/>
    <p:sldId id="263" r:id="rId4"/>
    <p:sldId id="261" r:id="rId5"/>
    <p:sldId id="269" r:id="rId6"/>
    <p:sldId id="264" r:id="rId7"/>
    <p:sldId id="265" r:id="rId8"/>
    <p:sldId id="267" r:id="rId9"/>
    <p:sldId id="268" r:id="rId10"/>
    <p:sldId id="266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80" d="100"/>
          <a:sy n="80" d="100"/>
        </p:scale>
        <p:origin x="53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F28DED-0704-488C-8F3B-4B633EEA5B53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9C2E5F-7793-4632-9BD6-5C661B61E9D1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41021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C05C15-56F2-40DB-AC36-67787064B083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B1785-69B5-4D3E-B193-7B31E5FFDCDE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0915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/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0183BE-7DCF-4993-AEDA-65D13A2E195A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1C4499-AEB1-48C3-8E12-E3CC545E3043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1531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11744000" y="2944372"/>
            <a:ext cx="448000" cy="9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/>
              <a:pPr/>
              <a:t>‹#›</a:t>
            </a:fld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609600" y="782633"/>
            <a:ext cx="68516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609600" y="2209800"/>
            <a:ext cx="6851600" cy="42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8099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378" lvl="1" indent="-38099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566" lvl="2" indent="-38099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754" lvl="3" indent="-38099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5943" lvl="4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132" lvl="5" indent="-38099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320" lvl="6" indent="-38099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509" lvl="7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697" lvl="8" indent="-38099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29576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F28DED-0704-488C-8F3B-4B633EEA5B53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9C2E5F-7793-4632-9BD6-5C661B61E9D1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085220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5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F5CAB-C335-4930-BFAF-23CE5C7DC725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B264C3-33C2-4B9D-999A-C9C5FF72C387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707558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2D9A8-642E-4C63-A4F5-A34CDC530FFD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D84EF-32DE-4E6B-9354-0A37017831A7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22736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B035ED-02E1-4567-A435-12A86B80C7A3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6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64E461-921F-489E-84AA-04B8B2943E43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65844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7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AD9050-A1ED-4651-B627-975051EF1C3D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8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9EA951-DCD8-47A0-8EE1-BF85AD38F360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6769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00949-5744-4BCF-846D-DAEEDE83065A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4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92BD3E-6196-49A2-B164-5F6044BFDEEE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8466171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A1C94-8DFF-4CAD-B5ED-D6270B84D4F0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3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114313-024B-4CEE-8872-249D7B81F05E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71712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5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F5CAB-C335-4930-BFAF-23CE5C7DC725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B264C3-33C2-4B9D-999A-C9C5FF72C387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635332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7492A8-77D6-4667-9801-69E1CBD38A8D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6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7723A2-854A-4644-AC75-452EE1213849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68528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と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 smtClean="0"/>
              <a:t>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FF407D-1529-407F-AAE2-321B6B7F4E79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6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716B3B-E238-4E11-8631-FD467B70ACDD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753479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C05C15-56F2-40DB-AC36-67787064B083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B1785-69B5-4D3E-B193-7B31E5FFDCDE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68938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/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0183BE-7DCF-4993-AEDA-65D13A2E195A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1C4499-AEB1-48C3-8E12-E3CC545E3043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038875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11744000" y="2944372"/>
            <a:ext cx="448000" cy="9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/>
              <a:pPr/>
              <a:t>‹#›</a:t>
            </a:fld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609600" y="782633"/>
            <a:ext cx="68516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609600" y="2209800"/>
            <a:ext cx="6851600" cy="42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8099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378" lvl="1" indent="-38099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566" lvl="2" indent="-38099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754" lvl="3" indent="-38099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5943" lvl="4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132" lvl="5" indent="-38099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320" lvl="6" indent="-38099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509" lvl="7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697" lvl="8" indent="-38099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231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2D9A8-642E-4C63-A4F5-A34CDC530FFD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D84EF-32DE-4E6B-9354-0A37017831A7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6868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B035ED-02E1-4567-A435-12A86B80C7A3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6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64E461-921F-489E-84AA-04B8B2943E43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40013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7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AD9050-A1ED-4651-B627-975051EF1C3D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8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9EA951-DCD8-47A0-8EE1-BF85AD38F360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79724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00949-5744-4BCF-846D-DAEEDE83065A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4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92BD3E-6196-49A2-B164-5F6044BFDEEE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833971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A1C94-8DFF-4CAD-B5ED-D6270B84D4F0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3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114313-024B-4CEE-8872-249D7B81F05E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889605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7492A8-77D6-4667-9801-69E1CBD38A8D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6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7723A2-854A-4644-AC75-452EE1213849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493781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と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 smtClean="0"/>
              <a:t>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FF407D-1529-407F-AAE2-321B6B7F4E79}" type="datetime1">
              <a:rPr lang="ja-JP" altLang="en-US" smtClean="0"/>
              <a:pPr>
                <a:defRPr/>
              </a:pPr>
              <a:t>2020/8/16</a:t>
            </a:fld>
            <a:endParaRPr lang="ja-JP" altLang="en-US"/>
          </a:p>
        </p:txBody>
      </p:sp>
      <p:sp>
        <p:nvSpPr>
          <p:cNvPr id="6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716B3B-E238-4E11-8631-FD467B70ACDD}" type="slidenum">
              <a:rPr lang="ja-JP" altLang="en-US" smtClean="0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08627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タイトル プレースホルダ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タイトルの書式設定</a:t>
            </a:r>
          </a:p>
        </p:txBody>
      </p:sp>
      <p:sp>
        <p:nvSpPr>
          <p:cNvPr id="1027" name="テキスト プレースホルダ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F0D4263-4128-42F1-AEBA-B553F2D38577}" type="datetime1">
              <a:rPr kumimoji="1" lang="ja-JP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2020/8/16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kumimoji="1"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D8E597E-A540-4F9C-9D94-1C9ADC8D1CCF}" type="slidenum">
              <a:rPr kumimoji="1" lang="ja-JP" alt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7406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ＭＳ Ｐゴシック" charset="-128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ＭＳ Ｐゴシック" charset="-128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タイトル プレースホルダ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タイトルの書式設定</a:t>
            </a:r>
          </a:p>
        </p:txBody>
      </p:sp>
      <p:sp>
        <p:nvSpPr>
          <p:cNvPr id="1027" name="テキスト プレースホルダ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F0D4263-4128-42F1-AEBA-B553F2D38577}" type="datetime1">
              <a:rPr kumimoji="1" lang="ja-JP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2020/8/16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kumimoji="1"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D8E597E-A540-4F9C-9D94-1C9ADC8D1CCF}" type="slidenum">
              <a:rPr kumimoji="1" lang="ja-JP" alt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5831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ＭＳ Ｐゴシック" charset="-128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ＭＳ Ｐゴシック" charset="-128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learn.secret.jp/tapi/index.html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2100944" y="2772932"/>
            <a:ext cx="7946571" cy="3540782"/>
          </a:xfrm>
        </p:spPr>
        <p:txBody>
          <a:bodyPr/>
          <a:lstStyle/>
          <a:p>
            <a:pPr marL="76199" indent="0">
              <a:buNone/>
            </a:pPr>
            <a:r>
              <a:rPr lang="ja-JP" altLang="en-US" sz="7200" dirty="0"/>
              <a:t>演習問題</a:t>
            </a:r>
            <a:r>
              <a:rPr lang="ja-JP" altLang="en-US" sz="7200" dirty="0" smtClean="0"/>
              <a:t>その２</a:t>
            </a:r>
            <a:endParaRPr lang="ja-JP" altLang="en-US" sz="7200" dirty="0"/>
          </a:p>
          <a:p>
            <a:pPr marL="76199" indent="0">
              <a:buNone/>
            </a:pPr>
            <a:r>
              <a:rPr lang="ja-JP" altLang="en-US" sz="4000" dirty="0"/>
              <a:t>デベロッパーツールを使った演習</a:t>
            </a:r>
            <a:endParaRPr lang="ja-JP" altLang="en-US" sz="4000" dirty="0"/>
          </a:p>
        </p:txBody>
      </p:sp>
      <p:sp>
        <p:nvSpPr>
          <p:cNvPr id="5" name="タイトル 5"/>
          <p:cNvSpPr>
            <a:spLocks noGrp="1"/>
          </p:cNvSpPr>
          <p:nvPr>
            <p:ph type="title"/>
          </p:nvPr>
        </p:nvSpPr>
        <p:spPr>
          <a:xfrm>
            <a:off x="1882048" y="101271"/>
            <a:ext cx="5138700" cy="912281"/>
          </a:xfrm>
        </p:spPr>
        <p:txBody>
          <a:bodyPr/>
          <a:lstStyle/>
          <a:p>
            <a:pPr algn="l"/>
            <a:r>
              <a:rPr lang="ja-JP" altLang="en-US" sz="4000" dirty="0">
                <a:solidFill>
                  <a:schemeClr val="bg1"/>
                </a:solidFill>
              </a:rPr>
              <a:t>演習問題</a:t>
            </a:r>
            <a:endParaRPr lang="ja-JP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157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47650"/>
            <a:ext cx="6851600" cy="676275"/>
          </a:xfrm>
        </p:spPr>
        <p:txBody>
          <a:bodyPr/>
          <a:lstStyle/>
          <a:p>
            <a:pPr algn="l"/>
            <a:r>
              <a:rPr lang="ja-JP" altLang="en-US" sz="3000" dirty="0">
                <a:solidFill>
                  <a:schemeClr val="bg1"/>
                </a:solidFill>
              </a:rPr>
              <a:t>演習問題　その２　解法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grpSp>
        <p:nvGrpSpPr>
          <p:cNvPr id="7" name="グループ化 6"/>
          <p:cNvGrpSpPr/>
          <p:nvPr/>
        </p:nvGrpSpPr>
        <p:grpSpPr>
          <a:xfrm>
            <a:off x="1438275" y="1108720"/>
            <a:ext cx="9458325" cy="5139680"/>
            <a:chOff x="1419225" y="1261120"/>
            <a:chExt cx="9458325" cy="5139680"/>
          </a:xfrm>
        </p:grpSpPr>
        <p:pic>
          <p:nvPicPr>
            <p:cNvPr id="4" name="図 3"/>
            <p:cNvPicPr>
              <a:picLocks noChangeAspect="1"/>
            </p:cNvPicPr>
            <p:nvPr/>
          </p:nvPicPr>
          <p:blipFill rotWithShape="1">
            <a:blip r:embed="rId2"/>
            <a:srcRect t="13056"/>
            <a:stretch/>
          </p:blipFill>
          <p:spPr>
            <a:xfrm>
              <a:off x="1419225" y="1261120"/>
              <a:ext cx="9458325" cy="5139680"/>
            </a:xfrm>
            <a:prstGeom prst="rect">
              <a:avLst/>
            </a:prstGeom>
          </p:spPr>
        </p:pic>
        <p:sp>
          <p:nvSpPr>
            <p:cNvPr id="5" name="フレーム 4"/>
            <p:cNvSpPr/>
            <p:nvPr/>
          </p:nvSpPr>
          <p:spPr>
            <a:xfrm>
              <a:off x="4514850" y="2543175"/>
              <a:ext cx="3295650" cy="2867025"/>
            </a:xfrm>
            <a:prstGeom prst="frame">
              <a:avLst>
                <a:gd name="adj1" fmla="val 5855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四角形吹き出し 5"/>
            <p:cNvSpPr/>
            <p:nvPr/>
          </p:nvSpPr>
          <p:spPr>
            <a:xfrm>
              <a:off x="8039100" y="1261120"/>
              <a:ext cx="2743200" cy="2524125"/>
            </a:xfrm>
            <a:prstGeom prst="wedgeRectCallout">
              <a:avLst>
                <a:gd name="adj1" fmla="val -52616"/>
                <a:gd name="adj2" fmla="val 69670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200" dirty="0" err="1"/>
                <a:t>連打</a:t>
              </a:r>
              <a:r>
                <a:rPr kumimoji="1" lang="ja-JP" altLang="en-US" sz="3200" dirty="0" err="1" smtClean="0"/>
                <a:t>連打</a:t>
              </a:r>
              <a:r>
                <a:rPr kumimoji="1" lang="ja-JP" altLang="en-US" sz="3200" dirty="0" smtClean="0"/>
                <a:t>連打連打連打連打連打連打連打連打連打</a:t>
              </a:r>
              <a:r>
                <a:rPr kumimoji="1" lang="ja-JP" altLang="en-US" sz="3200" dirty="0"/>
                <a:t>連打</a:t>
              </a:r>
              <a:endParaRPr kumimoji="1" lang="ja-JP" alt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3708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47650"/>
            <a:ext cx="6851600" cy="676275"/>
          </a:xfrm>
        </p:spPr>
        <p:txBody>
          <a:bodyPr/>
          <a:lstStyle/>
          <a:p>
            <a:pPr algn="l"/>
            <a:r>
              <a:rPr lang="ja-JP" altLang="en-US" sz="3000" dirty="0">
                <a:solidFill>
                  <a:schemeClr val="bg1"/>
                </a:solidFill>
              </a:rPr>
              <a:t>演習問題　その２　解法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/>
          <a:srcRect l="32465" t="8195" r="32465" b="66527"/>
          <a:stretch/>
        </p:blipFill>
        <p:spPr>
          <a:xfrm>
            <a:off x="2152650" y="1376032"/>
            <a:ext cx="6438900" cy="2900694"/>
          </a:xfrm>
          <a:prstGeom prst="rect">
            <a:avLst/>
          </a:prstGeom>
        </p:spPr>
      </p:pic>
      <p:sp>
        <p:nvSpPr>
          <p:cNvPr id="7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81050" y="4467224"/>
            <a:ext cx="9582150" cy="2040925"/>
          </a:xfrm>
        </p:spPr>
        <p:txBody>
          <a:bodyPr/>
          <a:lstStyle/>
          <a:p>
            <a:r>
              <a:rPr kumimoji="1" lang="en-US" altLang="ja-JP" dirty="0" smtClean="0"/>
              <a:t>4000</a:t>
            </a:r>
            <a:r>
              <a:rPr kumimoji="1" lang="ja-JP" altLang="en-US" dirty="0" smtClean="0"/>
              <a:t>億ほどタピオカをためると</a:t>
            </a:r>
            <a:r>
              <a:rPr lang="en-US" altLang="ja-JP" dirty="0" smtClean="0"/>
              <a:t>flag</a:t>
            </a:r>
            <a:r>
              <a:rPr lang="ja-JP" altLang="en-US" dirty="0" smtClean="0"/>
              <a:t>を獲得できます！</a:t>
            </a:r>
            <a:endParaRPr lang="en-US" altLang="ja-JP" dirty="0" smtClean="0"/>
          </a:p>
          <a:p>
            <a:pPr marL="76199" indent="0">
              <a:buNone/>
            </a:pPr>
            <a:r>
              <a:rPr kumimoji="1" lang="ja-JP" altLang="en-US" dirty="0" smtClean="0"/>
              <a:t>（</a:t>
            </a:r>
            <a:r>
              <a:rPr kumimoji="1" lang="en-US" altLang="ja-JP" dirty="0" smtClean="0"/>
              <a:t>PC</a:t>
            </a:r>
            <a:r>
              <a:rPr kumimoji="1" lang="ja-JP" altLang="en-US" dirty="0" smtClean="0"/>
              <a:t>によって６兆ほど貯めないと</a:t>
            </a:r>
            <a:endParaRPr kumimoji="1" lang="en-US" altLang="ja-JP" dirty="0" smtClean="0"/>
          </a:p>
          <a:p>
            <a:pPr marL="76199" indent="0">
              <a:buNone/>
            </a:pPr>
            <a:r>
              <a:rPr lang="en-US" altLang="ja-JP" dirty="0"/>
              <a:t>	</a:t>
            </a:r>
            <a:r>
              <a:rPr lang="en-US" altLang="ja-JP" dirty="0" smtClean="0"/>
              <a:t>					</a:t>
            </a:r>
            <a:r>
              <a:rPr kumimoji="1" lang="en-US" altLang="ja-JP" dirty="0" smtClean="0"/>
              <a:t>Flag</a:t>
            </a:r>
            <a:r>
              <a:rPr kumimoji="1" lang="ja-JP" altLang="en-US" dirty="0" smtClean="0"/>
              <a:t>が獲得できない場合がございます）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910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95275"/>
            <a:ext cx="6851600" cy="628650"/>
          </a:xfrm>
        </p:spPr>
        <p:txBody>
          <a:bodyPr/>
          <a:lstStyle/>
          <a:p>
            <a:pPr algn="l"/>
            <a:r>
              <a:rPr kumimoji="1" lang="ja-JP" altLang="en-US" sz="3000" dirty="0" smtClean="0">
                <a:solidFill>
                  <a:schemeClr val="bg1"/>
                </a:solidFill>
              </a:rPr>
              <a:t>演習問題に入る前に</a:t>
            </a:r>
            <a:r>
              <a:rPr lang="ja-JP" altLang="en-US" sz="3000" dirty="0">
                <a:solidFill>
                  <a:schemeClr val="bg1"/>
                </a:solidFill>
              </a:rPr>
              <a:t>　①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384600"/>
            <a:ext cx="11106150" cy="4241200"/>
          </a:xfrm>
        </p:spPr>
        <p:txBody>
          <a:bodyPr/>
          <a:lstStyle/>
          <a:p>
            <a:pPr marL="76199" indent="0">
              <a:buNone/>
            </a:pPr>
            <a:r>
              <a:rPr lang="ja-JP" altLang="en-US" dirty="0"/>
              <a:t>画像</a:t>
            </a:r>
            <a:r>
              <a:rPr lang="ja-JP" altLang="en-US" dirty="0" smtClean="0"/>
              <a:t>の順にクリックしズームが</a:t>
            </a:r>
            <a:r>
              <a:rPr lang="en-US" altLang="ja-JP" dirty="0" smtClean="0"/>
              <a:t>100%</a:t>
            </a:r>
            <a:r>
              <a:rPr lang="ja-JP" altLang="en-US" dirty="0" smtClean="0"/>
              <a:t>になってることを確認してください</a:t>
            </a:r>
            <a:r>
              <a:rPr kumimoji="1" lang="ja-JP" altLang="en-US" dirty="0" smtClean="0"/>
              <a:t>　</a:t>
            </a:r>
            <a:endParaRPr kumimoji="1" lang="ja-JP" altLang="en-US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 rotWithShape="1">
          <a:blip r:embed="rId2"/>
          <a:srcRect l="72969" b="33514"/>
          <a:stretch/>
        </p:blipFill>
        <p:spPr>
          <a:xfrm>
            <a:off x="3514724" y="2473045"/>
            <a:ext cx="5172075" cy="3975381"/>
          </a:xfrm>
          <a:prstGeom prst="rect">
            <a:avLst/>
          </a:prstGeom>
        </p:spPr>
      </p:pic>
      <p:sp>
        <p:nvSpPr>
          <p:cNvPr id="11" name="フレーム 10"/>
          <p:cNvSpPr/>
          <p:nvPr/>
        </p:nvSpPr>
        <p:spPr>
          <a:xfrm>
            <a:off x="8267700" y="2581275"/>
            <a:ext cx="552450" cy="600075"/>
          </a:xfrm>
          <a:prstGeom prst="fram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" name="フレーム 11"/>
          <p:cNvSpPr/>
          <p:nvPr/>
        </p:nvSpPr>
        <p:spPr>
          <a:xfrm>
            <a:off x="6238875" y="4000500"/>
            <a:ext cx="2047875" cy="460235"/>
          </a:xfrm>
          <a:prstGeom prst="fram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正方形/長方形 12"/>
          <p:cNvSpPr/>
          <p:nvPr/>
        </p:nvSpPr>
        <p:spPr>
          <a:xfrm>
            <a:off x="8820150" y="3181350"/>
            <a:ext cx="571500" cy="504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①</a:t>
            </a:r>
            <a:endParaRPr kumimoji="1" lang="ja-JP" altLang="en-US" dirty="0"/>
          </a:p>
        </p:txBody>
      </p:sp>
      <p:sp>
        <p:nvSpPr>
          <p:cNvPr id="14" name="正方形/長方形 13"/>
          <p:cNvSpPr/>
          <p:nvPr/>
        </p:nvSpPr>
        <p:spPr>
          <a:xfrm>
            <a:off x="8315324" y="4452487"/>
            <a:ext cx="571500" cy="504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②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11306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95275"/>
            <a:ext cx="6851600" cy="628650"/>
          </a:xfrm>
        </p:spPr>
        <p:txBody>
          <a:bodyPr/>
          <a:lstStyle/>
          <a:p>
            <a:pPr algn="l"/>
            <a:r>
              <a:rPr kumimoji="1" lang="ja-JP" altLang="en-US" sz="3000" dirty="0" smtClean="0">
                <a:solidFill>
                  <a:schemeClr val="bg1"/>
                </a:solidFill>
              </a:rPr>
              <a:t>演習問題に入る前に</a:t>
            </a:r>
            <a:r>
              <a:rPr lang="ja-JP" altLang="en-US" sz="3000" dirty="0">
                <a:solidFill>
                  <a:schemeClr val="bg1"/>
                </a:solidFill>
              </a:rPr>
              <a:t>②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003600"/>
            <a:ext cx="11239500" cy="4241200"/>
          </a:xfrm>
        </p:spPr>
        <p:txBody>
          <a:bodyPr/>
          <a:lstStyle/>
          <a:p>
            <a:pPr marL="76199" indent="0">
              <a:buNone/>
            </a:pPr>
            <a:r>
              <a:rPr lang="ja-JP" altLang="en-US" dirty="0" smtClean="0"/>
              <a:t>演習問題その２はデベロッパーツールの</a:t>
            </a:r>
            <a:r>
              <a:rPr lang="en-US" altLang="ja-JP" dirty="0" smtClean="0"/>
              <a:t>[Sources]</a:t>
            </a:r>
            <a:r>
              <a:rPr lang="ja-JP" altLang="en-US" dirty="0" smtClean="0"/>
              <a:t>を使用します。</a:t>
            </a:r>
            <a:endParaRPr lang="en-US" altLang="ja-JP" dirty="0" smtClean="0"/>
          </a:p>
          <a:p>
            <a:pPr marL="76199" indent="0">
              <a:buNone/>
            </a:pPr>
            <a:r>
              <a:rPr lang="en-US" altLang="ja-JP" dirty="0" smtClean="0"/>
              <a:t>[Sources]</a:t>
            </a:r>
            <a:r>
              <a:rPr lang="ja-JP" altLang="en-US" dirty="0" smtClean="0"/>
              <a:t>はデベロッパーツールを起動後、</a:t>
            </a:r>
            <a:r>
              <a:rPr lang="ja-JP" altLang="en-US" dirty="0" smtClean="0">
                <a:solidFill>
                  <a:srgbClr val="FF0000"/>
                </a:solidFill>
              </a:rPr>
              <a:t>赤枠</a:t>
            </a:r>
            <a:r>
              <a:rPr lang="ja-JP" altLang="en-US" dirty="0" smtClean="0"/>
              <a:t>をクリック</a:t>
            </a:r>
            <a:endParaRPr lang="en-US" altLang="ja-JP" dirty="0" smtClean="0"/>
          </a:p>
          <a:p>
            <a:pPr marL="76199" indent="0">
              <a:buNone/>
            </a:pPr>
            <a:endParaRPr kumimoji="1" lang="en-US" altLang="ja-JP" dirty="0" smtClean="0"/>
          </a:p>
          <a:p>
            <a:pPr marL="76199" indent="0">
              <a:buNone/>
            </a:pPr>
            <a:endParaRPr kumimoji="1" lang="ja-JP" altLang="en-US" dirty="0"/>
          </a:p>
        </p:txBody>
      </p:sp>
      <p:grpSp>
        <p:nvGrpSpPr>
          <p:cNvPr id="6" name="グループ化 5"/>
          <p:cNvGrpSpPr/>
          <p:nvPr/>
        </p:nvGrpSpPr>
        <p:grpSpPr>
          <a:xfrm>
            <a:off x="390525" y="2952750"/>
            <a:ext cx="5010150" cy="3476626"/>
            <a:chOff x="3676650" y="2846662"/>
            <a:chExt cx="5105400" cy="3697014"/>
          </a:xfrm>
        </p:grpSpPr>
        <p:pic>
          <p:nvPicPr>
            <p:cNvPr id="4" name="図 3"/>
            <p:cNvPicPr>
              <a:picLocks noChangeAspect="1"/>
            </p:cNvPicPr>
            <p:nvPr/>
          </p:nvPicPr>
          <p:blipFill rotWithShape="1">
            <a:blip r:embed="rId2"/>
            <a:srcRect l="64757" t="12222" b="46944"/>
            <a:stretch/>
          </p:blipFill>
          <p:spPr>
            <a:xfrm>
              <a:off x="3676650" y="2846662"/>
              <a:ext cx="5105400" cy="3697014"/>
            </a:xfrm>
            <a:prstGeom prst="rect">
              <a:avLst/>
            </a:prstGeom>
          </p:spPr>
        </p:pic>
        <p:sp>
          <p:nvSpPr>
            <p:cNvPr id="5" name="フレーム 4"/>
            <p:cNvSpPr/>
            <p:nvPr/>
          </p:nvSpPr>
          <p:spPr>
            <a:xfrm>
              <a:off x="6057900" y="2846662"/>
              <a:ext cx="647700" cy="391838"/>
            </a:xfrm>
            <a:prstGeom prst="fram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図 6"/>
          <p:cNvPicPr>
            <a:picLocks noChangeAspect="1"/>
          </p:cNvPicPr>
          <p:nvPr/>
        </p:nvPicPr>
        <p:blipFill rotWithShape="1">
          <a:blip r:embed="rId3"/>
          <a:srcRect l="55208" t="12916" b="32639"/>
          <a:stretch/>
        </p:blipFill>
        <p:spPr>
          <a:xfrm>
            <a:off x="6400800" y="2952750"/>
            <a:ext cx="4775254" cy="3627713"/>
          </a:xfrm>
          <a:prstGeom prst="rect">
            <a:avLst/>
          </a:prstGeom>
        </p:spPr>
      </p:pic>
      <p:sp>
        <p:nvSpPr>
          <p:cNvPr id="9" name="フレーム 8"/>
          <p:cNvSpPr/>
          <p:nvPr/>
        </p:nvSpPr>
        <p:spPr>
          <a:xfrm>
            <a:off x="6153150" y="2781300"/>
            <a:ext cx="5581650" cy="4076700"/>
          </a:xfrm>
          <a:prstGeom prst="frame">
            <a:avLst>
              <a:gd name="adj1" fmla="val 347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609315" y="2372131"/>
            <a:ext cx="2669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この</a:t>
            </a:r>
            <a:r>
              <a:rPr kumimoji="1" lang="ja-JP" altLang="en-US" dirty="0" err="1" smtClean="0"/>
              <a:t>がめんに</a:t>
            </a:r>
            <a:r>
              <a:rPr kumimoji="1" lang="ja-JP" altLang="en-US" dirty="0" smtClean="0"/>
              <a:t>なれば</a:t>
            </a:r>
            <a:r>
              <a:rPr kumimoji="1" lang="en-US" altLang="ja-JP" dirty="0" smtClean="0"/>
              <a:t>OK</a:t>
            </a:r>
            <a:r>
              <a:rPr kumimoji="1" lang="ja-JP" altLang="en-US" dirty="0" smtClean="0"/>
              <a:t>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96782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95275"/>
            <a:ext cx="6851600" cy="628650"/>
          </a:xfrm>
        </p:spPr>
        <p:txBody>
          <a:bodyPr/>
          <a:lstStyle/>
          <a:p>
            <a:pPr algn="l"/>
            <a:r>
              <a:rPr kumimoji="1" lang="ja-JP" altLang="en-US" sz="3000" dirty="0" smtClean="0">
                <a:solidFill>
                  <a:schemeClr val="bg1"/>
                </a:solidFill>
              </a:rPr>
              <a:t>演習問題に入る前に</a:t>
            </a:r>
            <a:r>
              <a:rPr lang="ja-JP" altLang="en-US" sz="3000" dirty="0">
                <a:solidFill>
                  <a:schemeClr val="bg1"/>
                </a:solidFill>
              </a:rPr>
              <a:t>②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003600"/>
            <a:ext cx="11239500" cy="4241200"/>
          </a:xfrm>
        </p:spPr>
        <p:txBody>
          <a:bodyPr/>
          <a:lstStyle/>
          <a:p>
            <a:pPr marL="76199" indent="0">
              <a:buNone/>
            </a:pPr>
            <a:r>
              <a:rPr lang="ja-JP" altLang="en-US" dirty="0"/>
              <a:t>演習</a:t>
            </a:r>
            <a:r>
              <a:rPr lang="ja-JP" altLang="en-US" dirty="0" smtClean="0"/>
              <a:t>問題その２では</a:t>
            </a:r>
            <a:r>
              <a:rPr lang="ja-JP" altLang="en-US" dirty="0" smtClean="0">
                <a:solidFill>
                  <a:srgbClr val="FF0000"/>
                </a:solidFill>
              </a:rPr>
              <a:t>赤枠</a:t>
            </a:r>
            <a:r>
              <a:rPr lang="en-US" altLang="ja-JP" dirty="0" smtClean="0"/>
              <a:t>main.js</a:t>
            </a:r>
            <a:r>
              <a:rPr lang="ja-JP" altLang="en-US" dirty="0" smtClean="0"/>
              <a:t>を使用します。</a:t>
            </a:r>
            <a:endParaRPr lang="en-US" altLang="ja-JP" dirty="0" smtClean="0"/>
          </a:p>
          <a:p>
            <a:pPr marL="76199" indent="0">
              <a:buNone/>
            </a:pPr>
            <a:r>
              <a:rPr lang="ja-JP" altLang="en-US" dirty="0" smtClean="0"/>
              <a:t>また、</a:t>
            </a:r>
            <a:r>
              <a:rPr lang="en-US" altLang="ja-JP" dirty="0"/>
              <a:t> [Sources</a:t>
            </a:r>
            <a:r>
              <a:rPr lang="en-US" altLang="ja-JP" dirty="0" smtClean="0"/>
              <a:t>]</a:t>
            </a:r>
            <a:r>
              <a:rPr lang="ja-JP" altLang="en-US" dirty="0" smtClean="0"/>
              <a:t>からプログラムの変更を行う場合、</a:t>
            </a:r>
            <a:endParaRPr lang="en-US" altLang="ja-JP" dirty="0" smtClean="0"/>
          </a:p>
          <a:p>
            <a:pPr marL="76199" indent="0">
              <a:buNone/>
            </a:pPr>
            <a:r>
              <a:rPr lang="ja-JP" altLang="en-US" dirty="0" smtClean="0"/>
              <a:t>変更後、</a:t>
            </a:r>
            <a:r>
              <a:rPr lang="en-US" altLang="ja-JP" dirty="0" smtClean="0"/>
              <a:t>Ctrl + S</a:t>
            </a:r>
            <a:r>
              <a:rPr lang="ja-JP" altLang="en-US" dirty="0"/>
              <a:t> </a:t>
            </a:r>
            <a:r>
              <a:rPr lang="ja-JP" altLang="en-US" dirty="0" smtClean="0"/>
              <a:t>をしないと反映されません！</a:t>
            </a:r>
            <a:endParaRPr lang="en-US" altLang="ja-JP" dirty="0" smtClean="0"/>
          </a:p>
          <a:p>
            <a:pPr marL="76199" indent="0">
              <a:buNone/>
            </a:pPr>
            <a:endParaRPr kumimoji="1" lang="en-US" altLang="ja-JP" dirty="0" smtClean="0"/>
          </a:p>
          <a:p>
            <a:pPr marL="76199" indent="0">
              <a:buNone/>
            </a:pP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 rotWithShape="1">
          <a:blip r:embed="rId2"/>
          <a:srcRect l="55208" t="12916" b="56513"/>
          <a:stretch/>
        </p:blipFill>
        <p:spPr>
          <a:xfrm>
            <a:off x="2834061" y="2868755"/>
            <a:ext cx="7900614" cy="3370120"/>
          </a:xfrm>
          <a:prstGeom prst="rect">
            <a:avLst/>
          </a:prstGeom>
        </p:spPr>
      </p:pic>
      <p:sp>
        <p:nvSpPr>
          <p:cNvPr id="11" name="フレーム 10"/>
          <p:cNvSpPr/>
          <p:nvPr/>
        </p:nvSpPr>
        <p:spPr>
          <a:xfrm>
            <a:off x="3444850" y="5165575"/>
            <a:ext cx="1181100" cy="511325"/>
          </a:xfrm>
          <a:prstGeom prst="fram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695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47650"/>
            <a:ext cx="6851600" cy="676275"/>
          </a:xfrm>
        </p:spPr>
        <p:txBody>
          <a:bodyPr/>
          <a:lstStyle/>
          <a:p>
            <a:pPr algn="l"/>
            <a:r>
              <a:rPr kumimoji="1" lang="ja-JP" altLang="en-US" sz="3000" dirty="0" smtClean="0">
                <a:solidFill>
                  <a:schemeClr val="bg1"/>
                </a:solidFill>
              </a:rPr>
              <a:t>演習問題　その２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209675"/>
            <a:ext cx="10925175" cy="2257425"/>
          </a:xfrm>
        </p:spPr>
        <p:txBody>
          <a:bodyPr/>
          <a:lstStyle/>
          <a:p>
            <a:pPr marL="76199" indent="0">
              <a:buNone/>
            </a:pPr>
            <a:r>
              <a:rPr lang="ja-JP" altLang="en-US" dirty="0"/>
              <a:t>画面中央のタピオカをクリックする</a:t>
            </a:r>
            <a:r>
              <a:rPr lang="ja-JP" altLang="en-US" dirty="0" smtClean="0"/>
              <a:t>と</a:t>
            </a:r>
            <a:r>
              <a:rPr lang="ja-JP" altLang="en-US" dirty="0" smtClean="0">
                <a:solidFill>
                  <a:srgbClr val="FF0000"/>
                </a:solidFill>
              </a:rPr>
              <a:t>赤枠</a:t>
            </a:r>
            <a:r>
              <a:rPr lang="ja-JP" altLang="en-US" dirty="0" smtClean="0"/>
              <a:t>の数字が増えます。</a:t>
            </a:r>
            <a:endParaRPr lang="en-US" altLang="ja-JP" dirty="0" smtClean="0"/>
          </a:p>
          <a:p>
            <a:pPr marL="76199" indent="0">
              <a:buNone/>
            </a:pPr>
            <a:r>
              <a:rPr lang="ja-JP" altLang="en-US" dirty="0" smtClean="0"/>
              <a:t>この数字は現在所有しているタピオカの数を表しています。</a:t>
            </a:r>
            <a:endParaRPr lang="ja-JP" altLang="en-US" dirty="0"/>
          </a:p>
          <a:p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/>
          <a:srcRect l="26910" t="13055" r="26650" b="45417"/>
          <a:stretch/>
        </p:blipFill>
        <p:spPr>
          <a:xfrm>
            <a:off x="3352800" y="3076575"/>
            <a:ext cx="5095875" cy="2847975"/>
          </a:xfrm>
          <a:prstGeom prst="rect">
            <a:avLst/>
          </a:prstGeom>
        </p:spPr>
      </p:pic>
      <p:sp>
        <p:nvSpPr>
          <p:cNvPr id="7" name="フレーム 6"/>
          <p:cNvSpPr/>
          <p:nvPr/>
        </p:nvSpPr>
        <p:spPr>
          <a:xfrm>
            <a:off x="5276850" y="3781425"/>
            <a:ext cx="1181100" cy="576262"/>
          </a:xfrm>
          <a:prstGeom prst="fram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433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47650"/>
            <a:ext cx="6851600" cy="676275"/>
          </a:xfrm>
        </p:spPr>
        <p:txBody>
          <a:bodyPr/>
          <a:lstStyle/>
          <a:p>
            <a:pPr algn="l"/>
            <a:r>
              <a:rPr lang="ja-JP" altLang="en-US" sz="3000" dirty="0">
                <a:solidFill>
                  <a:schemeClr val="bg1"/>
                </a:solidFill>
              </a:rPr>
              <a:t>演習問題　その２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333500"/>
            <a:ext cx="10925175" cy="4241200"/>
          </a:xfrm>
        </p:spPr>
        <p:txBody>
          <a:bodyPr/>
          <a:lstStyle/>
          <a:p>
            <a:pPr marL="76199" indent="0">
              <a:buNone/>
            </a:pPr>
            <a:r>
              <a:rPr kumimoji="1" lang="ja-JP" altLang="en-US" dirty="0" smtClean="0"/>
              <a:t>画面左下</a:t>
            </a:r>
            <a:r>
              <a:rPr lang="ja-JP" altLang="en-US" dirty="0" smtClean="0"/>
              <a:t>は、お助けアイテム！</a:t>
            </a:r>
            <a:endParaRPr lang="en-US" altLang="ja-JP" dirty="0" smtClean="0"/>
          </a:p>
          <a:p>
            <a:pPr marL="76199" indent="0">
              <a:buNone/>
            </a:pPr>
            <a:r>
              <a:rPr lang="ja-JP" altLang="en-US" dirty="0" smtClean="0"/>
              <a:t>タピオカを</a:t>
            </a:r>
            <a:r>
              <a:rPr lang="ja-JP" altLang="en-US" dirty="0" smtClean="0">
                <a:solidFill>
                  <a:srgbClr val="FF0000"/>
                </a:solidFill>
              </a:rPr>
              <a:t>赤枠</a:t>
            </a:r>
            <a:r>
              <a:rPr lang="ja-JP" altLang="en-US" dirty="0" smtClean="0"/>
              <a:t>分消費して購入すると、</a:t>
            </a:r>
            <a:endParaRPr lang="en-US" altLang="ja-JP" dirty="0" smtClean="0"/>
          </a:p>
          <a:p>
            <a:pPr marL="76199" indent="0">
              <a:buNone/>
            </a:pPr>
            <a:r>
              <a:rPr lang="ja-JP" altLang="en-US" dirty="0" smtClean="0"/>
              <a:t>１秒ごとにタピオカを増やしてくれます！</a:t>
            </a:r>
            <a:endParaRPr lang="en-US" altLang="ja-JP" dirty="0" smtClean="0"/>
          </a:p>
          <a:p>
            <a:pPr marL="76199" indent="0">
              <a:buNone/>
            </a:pPr>
            <a:endParaRPr kumimoji="1" lang="ja-JP" altLang="en-US" dirty="0"/>
          </a:p>
        </p:txBody>
      </p:sp>
      <p:grpSp>
        <p:nvGrpSpPr>
          <p:cNvPr id="6" name="グループ化 5"/>
          <p:cNvGrpSpPr/>
          <p:nvPr/>
        </p:nvGrpSpPr>
        <p:grpSpPr>
          <a:xfrm>
            <a:off x="6391275" y="3219450"/>
            <a:ext cx="4752975" cy="3486149"/>
            <a:chOff x="6391275" y="3219450"/>
            <a:chExt cx="4752975" cy="3486149"/>
          </a:xfrm>
        </p:grpSpPr>
        <p:pic>
          <p:nvPicPr>
            <p:cNvPr id="4" name="図 3"/>
            <p:cNvPicPr>
              <a:picLocks noChangeAspect="1"/>
            </p:cNvPicPr>
            <p:nvPr/>
          </p:nvPicPr>
          <p:blipFill rotWithShape="1">
            <a:blip r:embed="rId2"/>
            <a:srcRect t="49166" r="56684" b="-1"/>
            <a:stretch/>
          </p:blipFill>
          <p:spPr>
            <a:xfrm>
              <a:off x="6391275" y="3219450"/>
              <a:ext cx="4752975" cy="3486149"/>
            </a:xfrm>
            <a:prstGeom prst="rect">
              <a:avLst/>
            </a:prstGeom>
          </p:spPr>
        </p:pic>
        <p:sp>
          <p:nvSpPr>
            <p:cNvPr id="5" name="フレーム 4"/>
            <p:cNvSpPr/>
            <p:nvPr/>
          </p:nvSpPr>
          <p:spPr>
            <a:xfrm>
              <a:off x="6553200" y="3781425"/>
              <a:ext cx="466725" cy="447675"/>
            </a:xfrm>
            <a:prstGeom prst="fram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4301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47650"/>
            <a:ext cx="6851600" cy="676275"/>
          </a:xfrm>
        </p:spPr>
        <p:txBody>
          <a:bodyPr/>
          <a:lstStyle/>
          <a:p>
            <a:pPr algn="l"/>
            <a:r>
              <a:rPr lang="ja-JP" altLang="en-US" sz="3000" dirty="0">
                <a:solidFill>
                  <a:schemeClr val="bg1"/>
                </a:solidFill>
              </a:rPr>
              <a:t>演習問題　その２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362075"/>
            <a:ext cx="10925175" cy="4241200"/>
          </a:xfrm>
        </p:spPr>
        <p:txBody>
          <a:bodyPr/>
          <a:lstStyle/>
          <a:p>
            <a:pPr marL="76199" indent="0">
              <a:buNone/>
            </a:pPr>
            <a:r>
              <a:rPr kumimoji="1" lang="ja-JP" altLang="en-US" dirty="0" smtClean="0"/>
              <a:t>タピオカを貯め続けると右下に小さなタピオカが出現します</a:t>
            </a:r>
            <a:endParaRPr kumimoji="1" lang="en-US" altLang="ja-JP" dirty="0" smtClean="0"/>
          </a:p>
          <a:p>
            <a:pPr marL="76199" indent="0">
              <a:buNone/>
            </a:pPr>
            <a:r>
              <a:rPr lang="ja-JP" altLang="en-US" dirty="0" smtClean="0"/>
              <a:t>このタピオカを画面いっぱいまで積み上げ、</a:t>
            </a:r>
            <a:endParaRPr lang="en-US" altLang="ja-JP" dirty="0" smtClean="0"/>
          </a:p>
          <a:p>
            <a:pPr marL="76199" indent="0">
              <a:buNone/>
            </a:pPr>
            <a:r>
              <a:rPr lang="ja-JP" altLang="en-US" dirty="0" smtClean="0"/>
              <a:t>あふれさせると</a:t>
            </a:r>
            <a:r>
              <a:rPr lang="en-US" altLang="ja-JP" dirty="0" smtClean="0"/>
              <a:t>FLAG</a:t>
            </a:r>
            <a:r>
              <a:rPr lang="ja-JP" altLang="en-US" dirty="0" smtClean="0"/>
              <a:t>を入手できます。</a:t>
            </a:r>
            <a:endParaRPr kumimoji="1" lang="ja-JP" altLang="en-US" dirty="0"/>
          </a:p>
        </p:txBody>
      </p:sp>
      <p:grpSp>
        <p:nvGrpSpPr>
          <p:cNvPr id="6" name="グループ化 5"/>
          <p:cNvGrpSpPr/>
          <p:nvPr/>
        </p:nvGrpSpPr>
        <p:grpSpPr>
          <a:xfrm>
            <a:off x="1538286" y="3857625"/>
            <a:ext cx="5500688" cy="2781300"/>
            <a:chOff x="3576636" y="4010025"/>
            <a:chExt cx="5500688" cy="2781300"/>
          </a:xfrm>
        </p:grpSpPr>
        <p:pic>
          <p:nvPicPr>
            <p:cNvPr id="4" name="図 3"/>
            <p:cNvPicPr>
              <a:picLocks noChangeAspect="1"/>
            </p:cNvPicPr>
            <p:nvPr/>
          </p:nvPicPr>
          <p:blipFill rotWithShape="1">
            <a:blip r:embed="rId2"/>
            <a:srcRect l="54515" t="61667" r="-1"/>
            <a:stretch/>
          </p:blipFill>
          <p:spPr>
            <a:xfrm>
              <a:off x="3576636" y="4010025"/>
              <a:ext cx="4991100" cy="2628900"/>
            </a:xfrm>
            <a:prstGeom prst="rect">
              <a:avLst/>
            </a:prstGeom>
          </p:spPr>
        </p:pic>
        <p:sp>
          <p:nvSpPr>
            <p:cNvPr id="5" name="フレーム 4"/>
            <p:cNvSpPr/>
            <p:nvPr/>
          </p:nvSpPr>
          <p:spPr>
            <a:xfrm>
              <a:off x="5695949" y="5705475"/>
              <a:ext cx="3381375" cy="1085850"/>
            </a:xfrm>
            <a:prstGeom prst="fram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図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5281">
            <a:off x="8646686" y="4213824"/>
            <a:ext cx="2191708" cy="244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47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47650"/>
            <a:ext cx="6851600" cy="676275"/>
          </a:xfrm>
        </p:spPr>
        <p:txBody>
          <a:bodyPr/>
          <a:lstStyle/>
          <a:p>
            <a:pPr algn="l"/>
            <a:r>
              <a:rPr lang="ja-JP" altLang="en-US" sz="3000" dirty="0">
                <a:solidFill>
                  <a:schemeClr val="bg1"/>
                </a:solidFill>
              </a:rPr>
              <a:t>演習問題　その２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52474" y="1247776"/>
            <a:ext cx="10925175" cy="5343524"/>
          </a:xfrm>
        </p:spPr>
        <p:txBody>
          <a:bodyPr/>
          <a:lstStyle/>
          <a:p>
            <a:pPr marL="76199" indent="0">
              <a:buNone/>
            </a:pPr>
            <a:r>
              <a:rPr lang="ja-JP" altLang="en-US" dirty="0" smtClean="0"/>
              <a:t>タピオカを増やして、画面からあふれさせよう！</a:t>
            </a:r>
            <a:endParaRPr lang="en-US" altLang="ja-JP" dirty="0" smtClean="0"/>
          </a:p>
          <a:p>
            <a:pPr marL="76199" indent="0">
              <a:buNone/>
            </a:pPr>
            <a:endParaRPr lang="en-US" altLang="ja-JP" dirty="0" smtClean="0"/>
          </a:p>
          <a:p>
            <a:pPr marL="76199" indent="0">
              <a:buNone/>
            </a:pPr>
            <a:r>
              <a:rPr lang="en-US" altLang="ja-JP" dirty="0">
                <a:hlinkClick r:id="rId2"/>
              </a:rPr>
              <a:t>http://learn.secret.jp/tapi/index.html</a:t>
            </a:r>
            <a:endParaRPr lang="en-US" altLang="ja-JP" dirty="0">
              <a:solidFill>
                <a:srgbClr val="FF0000"/>
              </a:solidFill>
            </a:endParaRPr>
          </a:p>
          <a:p>
            <a:pPr marL="76199" indent="0">
              <a:buNone/>
            </a:pPr>
            <a:r>
              <a:rPr lang="ja-JP" altLang="en-US" dirty="0" smtClean="0"/>
              <a:t>（タピオカマッシャーの</a:t>
            </a:r>
            <a:r>
              <a:rPr lang="en-US" altLang="ja-JP" dirty="0" smtClean="0"/>
              <a:t>URL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pPr marL="76199" indent="0">
              <a:buNone/>
            </a:pPr>
            <a:endParaRPr lang="en-US" altLang="ja-JP" dirty="0" smtClean="0">
              <a:solidFill>
                <a:srgbClr val="FF0000"/>
              </a:solidFill>
            </a:endParaRPr>
          </a:p>
          <a:p>
            <a:pPr marL="76199" indent="0">
              <a:buNone/>
            </a:pPr>
            <a:r>
              <a:rPr lang="ja-JP" altLang="en-US" dirty="0" smtClean="0">
                <a:solidFill>
                  <a:srgbClr val="FF0000"/>
                </a:solidFill>
              </a:rPr>
              <a:t>ヒント！</a:t>
            </a:r>
            <a:endParaRPr kumimoji="1" lang="en-US" altLang="ja-JP" dirty="0" smtClean="0">
              <a:solidFill>
                <a:srgbClr val="FF0000"/>
              </a:solidFill>
            </a:endParaRPr>
          </a:p>
          <a:p>
            <a:r>
              <a:rPr lang="ja-JP" altLang="en-US" dirty="0" smtClean="0"/>
              <a:t>① </a:t>
            </a:r>
            <a:r>
              <a:rPr lang="en-US" altLang="ja-JP" dirty="0" smtClean="0"/>
              <a:t>Sources</a:t>
            </a:r>
            <a:r>
              <a:rPr lang="ja-JP" altLang="en-US" dirty="0" smtClean="0"/>
              <a:t>から</a:t>
            </a:r>
            <a:r>
              <a:rPr lang="en-US" altLang="ja-JP" dirty="0" smtClean="0"/>
              <a:t>main.js</a:t>
            </a:r>
            <a:r>
              <a:rPr lang="ja-JP" altLang="en-US" dirty="0" smtClean="0"/>
              <a:t>を調べてみると？</a:t>
            </a:r>
            <a:endParaRPr lang="en-US" altLang="ja-JP" dirty="0" smtClean="0"/>
          </a:p>
          <a:p>
            <a:r>
              <a:rPr kumimoji="1" lang="ja-JP" altLang="en-US" dirty="0" smtClean="0"/>
              <a:t>② </a:t>
            </a:r>
            <a:r>
              <a:rPr kumimoji="1" lang="en-US" altLang="ja-JP" dirty="0" smtClean="0"/>
              <a:t>main.js</a:t>
            </a:r>
            <a:r>
              <a:rPr kumimoji="1" lang="ja-JP" altLang="en-US" dirty="0" smtClean="0"/>
              <a:t>の中にタピオカを増やしている部分が</a:t>
            </a:r>
            <a:r>
              <a:rPr kumimoji="1" lang="en-US" altLang="ja-JP" dirty="0" smtClean="0"/>
              <a:t>…?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10509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247650"/>
            <a:ext cx="6851600" cy="676275"/>
          </a:xfrm>
        </p:spPr>
        <p:txBody>
          <a:bodyPr/>
          <a:lstStyle/>
          <a:p>
            <a:pPr algn="l"/>
            <a:r>
              <a:rPr kumimoji="1" lang="ja-JP" altLang="en-US" sz="3000" dirty="0" smtClean="0">
                <a:solidFill>
                  <a:schemeClr val="bg1"/>
                </a:solidFill>
              </a:rPr>
              <a:t>演習問題　その２　解法</a:t>
            </a:r>
            <a:endParaRPr kumimoji="1" lang="ja-JP" altLang="en-US" sz="3000" dirty="0">
              <a:solidFill>
                <a:schemeClr val="bg1"/>
              </a:solidFill>
            </a:endParaRPr>
          </a:p>
        </p:txBody>
      </p:sp>
      <p:cxnSp>
        <p:nvCxnSpPr>
          <p:cNvPr id="9" name="直線コネクタ 8"/>
          <p:cNvCxnSpPr>
            <a:stCxn id="7" idx="0"/>
          </p:cNvCxnSpPr>
          <p:nvPr/>
        </p:nvCxnSpPr>
        <p:spPr>
          <a:xfrm flipV="1">
            <a:off x="7158039" y="3752850"/>
            <a:ext cx="557211" cy="98678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14" name="グループ化 13"/>
          <p:cNvGrpSpPr/>
          <p:nvPr/>
        </p:nvGrpSpPr>
        <p:grpSpPr>
          <a:xfrm>
            <a:off x="1649078" y="1257300"/>
            <a:ext cx="9114171" cy="4391024"/>
            <a:chOff x="1982453" y="1698023"/>
            <a:chExt cx="9240236" cy="4464651"/>
          </a:xfrm>
        </p:grpSpPr>
        <p:grpSp>
          <p:nvGrpSpPr>
            <p:cNvPr id="11" name="グループ化 10"/>
            <p:cNvGrpSpPr/>
            <p:nvPr/>
          </p:nvGrpSpPr>
          <p:grpSpPr>
            <a:xfrm>
              <a:off x="1982453" y="1698023"/>
              <a:ext cx="9240236" cy="4464651"/>
              <a:chOff x="1915778" y="1497998"/>
              <a:chExt cx="9240236" cy="4464651"/>
            </a:xfrm>
          </p:grpSpPr>
          <p:pic>
            <p:nvPicPr>
              <p:cNvPr id="5" name="図 4"/>
              <p:cNvPicPr>
                <a:picLocks noChangeAspect="1"/>
              </p:cNvPicPr>
              <p:nvPr/>
            </p:nvPicPr>
            <p:blipFill rotWithShape="1">
              <a:blip r:embed="rId2"/>
              <a:srcRect l="56597" t="12639" b="48763"/>
              <a:stretch/>
            </p:blipFill>
            <p:spPr>
              <a:xfrm>
                <a:off x="1915778" y="1497998"/>
                <a:ext cx="8032660" cy="4464651"/>
              </a:xfrm>
              <a:prstGeom prst="rect">
                <a:avLst/>
              </a:prstGeom>
            </p:spPr>
          </p:pic>
          <p:sp>
            <p:nvSpPr>
              <p:cNvPr id="6" name="フレーム 5"/>
              <p:cNvSpPr/>
              <p:nvPr/>
            </p:nvSpPr>
            <p:spPr>
              <a:xfrm>
                <a:off x="5572125" y="4581525"/>
                <a:ext cx="3981450" cy="1276350"/>
              </a:xfrm>
              <a:prstGeom prst="frame">
                <a:avLst>
                  <a:gd name="adj1" fmla="val 6530"/>
                </a:avLst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フレーム 6"/>
              <p:cNvSpPr/>
              <p:nvPr/>
            </p:nvSpPr>
            <p:spPr>
              <a:xfrm>
                <a:off x="7296150" y="5038725"/>
                <a:ext cx="409575" cy="419100"/>
              </a:xfrm>
              <a:prstGeom prst="frame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正方形/長方形 9"/>
              <p:cNvSpPr/>
              <p:nvPr/>
            </p:nvSpPr>
            <p:spPr>
              <a:xfrm>
                <a:off x="7981949" y="3067050"/>
                <a:ext cx="3174065" cy="1000125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800" dirty="0" smtClean="0"/>
                  <a:t>数字を変える</a:t>
                </a:r>
                <a:endParaRPr kumimoji="1" lang="en-US" altLang="ja-JP" sz="2800" dirty="0" smtClean="0"/>
              </a:p>
              <a:p>
                <a:pPr algn="ctr"/>
                <a:r>
                  <a:rPr kumimoji="1" lang="ja-JP" altLang="en-US" sz="2800" dirty="0" smtClean="0"/>
                  <a:t>（</a:t>
                </a:r>
                <a:r>
                  <a:rPr kumimoji="1" lang="en-US" altLang="ja-JP" sz="2800" dirty="0" smtClean="0"/>
                  <a:t>1000000000</a:t>
                </a:r>
                <a:r>
                  <a:rPr kumimoji="1" lang="ja-JP" altLang="en-US" sz="2800" dirty="0" smtClean="0"/>
                  <a:t>など）</a:t>
                </a:r>
                <a:endParaRPr kumimoji="1" lang="ja-JP" altLang="en-US" sz="2800" dirty="0"/>
              </a:p>
            </p:txBody>
          </p:sp>
        </p:grpSp>
        <p:cxnSp>
          <p:nvCxnSpPr>
            <p:cNvPr id="13" name="直線コネクタ 12"/>
            <p:cNvCxnSpPr>
              <a:stCxn id="7" idx="0"/>
            </p:cNvCxnSpPr>
            <p:nvPr/>
          </p:nvCxnSpPr>
          <p:spPr>
            <a:xfrm flipV="1">
              <a:off x="7567613" y="4257675"/>
              <a:ext cx="471487" cy="981075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5" name="テキスト ボックス 14"/>
          <p:cNvSpPr txBox="1"/>
          <p:nvPr/>
        </p:nvSpPr>
        <p:spPr>
          <a:xfrm>
            <a:off x="1778767" y="5600700"/>
            <a:ext cx="777328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latin typeface="+mn-ea"/>
              </a:rPr>
              <a:t>数字を変えたら </a:t>
            </a:r>
            <a:r>
              <a:rPr kumimoji="1" lang="en-US" altLang="ja-JP" sz="3200" dirty="0" smtClean="0">
                <a:latin typeface="+mn-ea"/>
              </a:rPr>
              <a:t>Ctrl</a:t>
            </a:r>
            <a:r>
              <a:rPr kumimoji="1" lang="ja-JP" altLang="en-US" sz="3200" dirty="0">
                <a:latin typeface="+mn-ea"/>
              </a:rPr>
              <a:t> </a:t>
            </a:r>
            <a:r>
              <a:rPr kumimoji="1" lang="ja-JP" altLang="en-US" sz="3200" dirty="0" smtClean="0">
                <a:latin typeface="+mn-ea"/>
              </a:rPr>
              <a:t>を押しながら </a:t>
            </a:r>
            <a:r>
              <a:rPr kumimoji="1" lang="en-US" altLang="ja-JP" sz="3200" dirty="0" smtClean="0">
                <a:latin typeface="+mn-ea"/>
              </a:rPr>
              <a:t>S </a:t>
            </a:r>
            <a:r>
              <a:rPr kumimoji="1" lang="ja-JP" altLang="en-US" sz="3200" dirty="0" smtClean="0">
                <a:latin typeface="+mn-ea"/>
              </a:rPr>
              <a:t>を押し、</a:t>
            </a:r>
            <a:endParaRPr kumimoji="1" lang="en-US" altLang="ja-JP" sz="3200" dirty="0" smtClean="0">
              <a:latin typeface="+mn-ea"/>
            </a:endParaRPr>
          </a:p>
          <a:p>
            <a:r>
              <a:rPr kumimoji="1" lang="ja-JP" altLang="en-US" sz="3200" dirty="0" smtClean="0">
                <a:latin typeface="+mn-ea"/>
              </a:rPr>
              <a:t>デベロッパーツールを消して</a:t>
            </a:r>
            <a:r>
              <a:rPr kumimoji="1" lang="en-US" altLang="ja-JP" sz="3200" dirty="0" smtClean="0">
                <a:latin typeface="+mn-ea"/>
              </a:rPr>
              <a:t>…</a:t>
            </a:r>
            <a:endParaRPr kumimoji="1" lang="ja-JP" altLang="en-US" sz="3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60708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テーマ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テーマ2" id="{D419F215-F17C-419D-A697-5E4FF3DF577D}" vid="{F9796C39-D57A-4374-9475-4A822149C5DB}"/>
    </a:ext>
  </a:extLst>
</a:theme>
</file>

<file path=ppt/theme/theme2.xml><?xml version="1.0" encoding="utf-8"?>
<a:theme xmlns:a="http://schemas.openxmlformats.org/drawingml/2006/main" name="1_テーマ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テーマ2" id="{D419F215-F17C-419D-A697-5E4FF3DF577D}" vid="{F9796C39-D57A-4374-9475-4A822149C5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TM03457496[[fn=視差]]</Template>
  <TotalTime>551</TotalTime>
  <Words>299</Words>
  <Application>Microsoft Office PowerPoint</Application>
  <PresentationFormat>ワイド画面</PresentationFormat>
  <Paragraphs>46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ＭＳ Ｐゴシック</vt:lpstr>
      <vt:lpstr>Arial</vt:lpstr>
      <vt:lpstr>Calibri</vt:lpstr>
      <vt:lpstr>テーマ2</vt:lpstr>
      <vt:lpstr>1_テーマ2</vt:lpstr>
      <vt:lpstr>演習問題</vt:lpstr>
      <vt:lpstr>演習問題に入る前に　①</vt:lpstr>
      <vt:lpstr>演習問題に入る前に②</vt:lpstr>
      <vt:lpstr>演習問題に入る前に②</vt:lpstr>
      <vt:lpstr>演習問題　その２</vt:lpstr>
      <vt:lpstr>演習問題　その２</vt:lpstr>
      <vt:lpstr>演習問題　その２</vt:lpstr>
      <vt:lpstr>演習問題　その２</vt:lpstr>
      <vt:lpstr>演習問題　その２　解法</vt:lpstr>
      <vt:lpstr>演習問題　その２　解法</vt:lpstr>
      <vt:lpstr>演習問題　その２　解法</vt:lpstr>
    </vt:vector>
  </TitlesOfParts>
  <Company>情報科学専門学校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タピオカマシャー</dc:title>
  <dc:creator>青山 海渡</dc:creator>
  <cp:lastModifiedBy>青山 海渡</cp:lastModifiedBy>
  <cp:revision>20</cp:revision>
  <dcterms:created xsi:type="dcterms:W3CDTF">2020-08-16T05:25:35Z</dcterms:created>
  <dcterms:modified xsi:type="dcterms:W3CDTF">2020-08-16T14:36:40Z</dcterms:modified>
</cp:coreProperties>
</file>

<file path=docProps/thumbnail.jpeg>
</file>